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2A7CED2-D398-4E61-B744-7CB8F1EAF666}">
          <p14:sldIdLst>
            <p14:sldId id="256"/>
          </p14:sldIdLst>
        </p14:section>
        <p14:section name="Untitled Section" id="{D52935D3-50B6-498B-885B-6B79D29BECC9}">
          <p14:sldIdLst>
            <p14:sldId id="257"/>
            <p14:sldId id="258"/>
            <p14:sldId id="259"/>
            <p14:sldId id="26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00FF"/>
    <a:srgbClr val="E1F7FF"/>
    <a:srgbClr val="53D2FF"/>
    <a:srgbClr val="BDE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22" autoAdjust="0"/>
  </p:normalViewPr>
  <p:slideViewPr>
    <p:cSldViewPr>
      <p:cViewPr varScale="1">
        <p:scale>
          <a:sx n="70" d="100"/>
          <a:sy n="70" d="100"/>
        </p:scale>
        <p:origin x="138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COLONOSCOPY PERFORMED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Dr. Cutler         (914)                                                     June 2015       thru Present</c:v>
                </c:pt>
                <c:pt idx="1">
                  <c:v>Dr. Kelleher (474)                    Nov 2015            thru Present</c:v>
                </c:pt>
                <c:pt idx="2">
                  <c:v>Dr. Aversano (248)                              Nov, 2015           thru Present</c:v>
                </c:pt>
                <c:pt idx="3">
                  <c:v>Dr. Spivak       (634)                                  Nov 2015                     thru Present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774</c:v>
                </c:pt>
                <c:pt idx="1">
                  <c:v>334</c:v>
                </c:pt>
                <c:pt idx="2">
                  <c:v>148</c:v>
                </c:pt>
                <c:pt idx="3">
                  <c:v>519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FIT DISCUSS/DECLINED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Dr. Cutler         (914)                                                     June 2015       thru Present</c:v>
                </c:pt>
                <c:pt idx="1">
                  <c:v>Dr. Kelleher (474)                    Nov 2015            thru Present</c:v>
                </c:pt>
                <c:pt idx="2">
                  <c:v>Dr. Aversano (248)                              Nov, 2015           thru Present</c:v>
                </c:pt>
                <c:pt idx="3">
                  <c:v>Dr. Spivak       (634)                                  Nov 2015                     thru Present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IFOB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Dr. Cutler         (914)                                                     June 2015       thru Present</c:v>
                </c:pt>
                <c:pt idx="1">
                  <c:v>Dr. Kelleher (474)                    Nov 2015            thru Present</c:v>
                </c:pt>
                <c:pt idx="2">
                  <c:v>Dr. Aversano (248)                              Nov, 2015           thru Present</c:v>
                </c:pt>
                <c:pt idx="3">
                  <c:v>Dr. Spivak       (634)                                  Nov 2015                     thru Present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FIT PERFORMED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Dr. Cutler         (914)                                                     June 2015       thru Present</c:v>
                </c:pt>
                <c:pt idx="1">
                  <c:v>Dr. Kelleher (474)                    Nov 2015            thru Present</c:v>
                </c:pt>
                <c:pt idx="2">
                  <c:v>Dr. Aversano (248)                              Nov, 2015           thru Present</c:v>
                </c:pt>
                <c:pt idx="3">
                  <c:v>Dr. Spivak       (634)                                  Nov 2015                     thru Present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21</c:v>
                </c:pt>
                <c:pt idx="1">
                  <c:v>16</c:v>
                </c:pt>
                <c:pt idx="2">
                  <c:v>11</c:v>
                </c:pt>
                <c:pt idx="3">
                  <c:v>42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COLONOSCOPY DISCUSSED/DECLINED</c:v>
                </c:pt>
              </c:strCache>
            </c:strRef>
          </c:tx>
          <c:spPr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bg1"/>
              </a:solidFill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Dr. Cutler         (914)                                                     June 2015       thru Present</c:v>
                </c:pt>
                <c:pt idx="1">
                  <c:v>Dr. Kelleher (474)                    Nov 2015            thru Present</c:v>
                </c:pt>
                <c:pt idx="2">
                  <c:v>Dr. Aversano (248)                              Nov, 2015           thru Present</c:v>
                </c:pt>
                <c:pt idx="3">
                  <c:v>Dr. Spivak       (634)                                  Nov 2015                     thru Present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15</c:v>
                </c:pt>
                <c:pt idx="1">
                  <c:v>6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FLEXIBLE SIGMOIDOSCOPY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Dr. Cutler         (914)                                                     June 2015       thru Present</c:v>
                </c:pt>
                <c:pt idx="1">
                  <c:v>Dr. Kelleher (474)                    Nov 2015            thru Present</c:v>
                </c:pt>
                <c:pt idx="2">
                  <c:v>Dr. Aversano (248)                              Nov, 2015           thru Present</c:v>
                </c:pt>
                <c:pt idx="3">
                  <c:v>Dr. Spivak       (634)                                  Nov 2015                     thru Present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9</c:v>
                </c:pt>
                <c:pt idx="1">
                  <c:v>5</c:v>
                </c:pt>
                <c:pt idx="2">
                  <c:v>5</c:v>
                </c:pt>
                <c:pt idx="3">
                  <c:v>11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PATIENTS DUE</c:v>
                </c:pt>
              </c:strCache>
            </c:strRef>
          </c:tx>
          <c:spPr>
            <a:solidFill>
              <a:srgbClr val="53D2FF"/>
            </a:solidFill>
            <a:ln>
              <a:solidFill>
                <a:srgbClr val="00B0F0"/>
              </a:solidFill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Dr. Cutler         (914)                                                     June 2015       thru Present</c:v>
                </c:pt>
                <c:pt idx="1">
                  <c:v>Dr. Kelleher (474)                    Nov 2015            thru Present</c:v>
                </c:pt>
                <c:pt idx="2">
                  <c:v>Dr. Aversano (248)                              Nov, 2015           thru Present</c:v>
                </c:pt>
                <c:pt idx="3">
                  <c:v>Dr. Spivak       (634)                                  Nov 2015                     thru Present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85</c:v>
                </c:pt>
                <c:pt idx="1">
                  <c:v>113</c:v>
                </c:pt>
                <c:pt idx="2">
                  <c:v>84</c:v>
                </c:pt>
                <c:pt idx="3">
                  <c:v>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30747456"/>
        <c:axId val="230750592"/>
        <c:axId val="0"/>
      </c:bar3DChart>
      <c:catAx>
        <c:axId val="2307474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0750592"/>
        <c:crosses val="autoZero"/>
        <c:auto val="1"/>
        <c:lblAlgn val="ctr"/>
        <c:lblOffset val="100"/>
        <c:noMultiLvlLbl val="0"/>
      </c:catAx>
      <c:valAx>
        <c:axId val="23075059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307474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408908445267867"/>
          <c:y val="7.5962447001817077E-2"/>
          <c:w val="0.32610699397869386"/>
          <c:h val="0.57628003230365432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0.69608</cdr:x>
      <cdr:y>0.35468</cdr:y>
    </cdr:from>
    <cdr:to>
      <cdr:x>0.81373</cdr:x>
      <cdr:y>0.59113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410200" y="13716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7E0278E7-46A9-468D-A4B5-4C992BD839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1641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4414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7559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5D107-CFD6-4506-ACEE-BC41CB8191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1403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8485F-393D-4BF6-90D2-052AB1DD6B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311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23A5D-FFF5-4CE4-89F6-22ECF0D748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9987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3C1326-3102-4DE4-A603-9A87FC98AA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0028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6CE55-22F0-4DDE-A767-38A3DA4A13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2386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4FD628-CD8E-4D3F-85E4-0962972B84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2157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3D023-3A79-45D7-92F4-4AC77C46C5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2836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A9B8C-A1F9-4276-A575-080CD8B87B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9155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C9CEC-A1DB-42BA-8BE2-750E3AD539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8275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9A21BA-1AB9-490D-B159-AC0096580D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8113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238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238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33B3D-0F9D-411E-B30E-07F132F5B0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4020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76400"/>
            <a:ext cx="7772400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038600" y="63574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fld id="{C41AC441-1C5B-4780-8A3D-9335E012FECA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685800" y="1447800"/>
            <a:ext cx="77724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18" Type="http://schemas.openxmlformats.org/officeDocument/2006/relationships/image" Target="../media/image1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17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jpeg"/><Relationship Id="rId20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5" Type="http://schemas.openxmlformats.org/officeDocument/2006/relationships/image" Target="../media/image15.jpeg"/><Relationship Id="rId10" Type="http://schemas.openxmlformats.org/officeDocument/2006/relationships/image" Target="../media/image10.jpeg"/><Relationship Id="rId19" Type="http://schemas.openxmlformats.org/officeDocument/2006/relationships/image" Target="../media/image19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/>
          <a:lstStyle/>
          <a:p>
            <a:pPr>
              <a:buClr>
                <a:schemeClr val="accent2"/>
              </a:buClr>
            </a:pPr>
            <a:r>
              <a:rPr lang="en-US" altLang="en-US" sz="4000" dirty="0" smtClean="0"/>
              <a:t>Mount Auburn Medical Associates </a:t>
            </a:r>
            <a:r>
              <a:rPr lang="en-US" altLang="en-US" sz="3200" dirty="0" smtClean="0"/>
              <a:t>Patient Safety Improvement Project </a:t>
            </a:r>
            <a:r>
              <a:rPr lang="en-US" altLang="en-US" sz="3600" dirty="0" smtClean="0"/>
              <a:t>– Spreading Improvement</a:t>
            </a:r>
            <a:endParaRPr lang="en-US" altLang="en-US" sz="36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dirty="0" smtClean="0"/>
              <a:t>Community Learning Session  #4</a:t>
            </a:r>
          </a:p>
          <a:p>
            <a:r>
              <a:rPr lang="en-US" altLang="en-US" smtClean="0"/>
              <a:t>March </a:t>
            </a:r>
            <a:r>
              <a:rPr lang="en-US" altLang="en-US" smtClean="0"/>
              <a:t>4, </a:t>
            </a:r>
            <a:r>
              <a:rPr lang="en-US" altLang="en-US" dirty="0" smtClean="0"/>
              <a:t>2016</a:t>
            </a:r>
            <a:endParaRPr lang="en-US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324600"/>
            <a:ext cx="2590800" cy="46329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6114288"/>
            <a:ext cx="2511552" cy="7437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Aim Statement</a:t>
            </a:r>
            <a:endParaRPr lang="en-US" altLang="en-US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pPr>
              <a:buSzTx/>
            </a:pPr>
            <a:r>
              <a:rPr lang="en-US" altLang="en-US" sz="2400" b="1" dirty="0" smtClean="0"/>
              <a:t>Original goal: </a:t>
            </a:r>
            <a:r>
              <a:rPr lang="en-US" altLang="en-US" sz="2400" dirty="0" smtClean="0"/>
              <a:t>To have 100% of Dr. Cutler’s patients ages 50-80 to have a documented conversation regarding the Colon Cancer Screening</a:t>
            </a:r>
            <a:r>
              <a:rPr lang="en-US" altLang="en-US" sz="2400" dirty="0"/>
              <a:t> </a:t>
            </a:r>
            <a:r>
              <a:rPr lang="en-US" altLang="en-US" sz="2400" dirty="0" smtClean="0"/>
              <a:t>by June 30, 2016</a:t>
            </a:r>
          </a:p>
          <a:p>
            <a:pPr>
              <a:buSzTx/>
              <a:buFont typeface="Wingdings" pitchFamily="2" charset="2"/>
              <a:buChar char="§"/>
            </a:pPr>
            <a:endParaRPr lang="en-US" altLang="en-US" sz="2400" dirty="0" smtClean="0"/>
          </a:p>
          <a:p>
            <a:pPr>
              <a:buSzTx/>
              <a:buFont typeface="Wingdings" pitchFamily="2" charset="2"/>
              <a:buChar char="§"/>
            </a:pPr>
            <a:r>
              <a:rPr lang="en-US" altLang="en-US" sz="2400" b="1" dirty="0"/>
              <a:t>P</a:t>
            </a:r>
            <a:r>
              <a:rPr lang="en-US" altLang="en-US" sz="2400" b="1" dirty="0" smtClean="0"/>
              <a:t>resent goal: </a:t>
            </a:r>
            <a:r>
              <a:rPr lang="en-US" altLang="en-US" sz="2400" dirty="0" smtClean="0"/>
              <a:t>To have each of our providers in Mount Auburn Medical Associates and Watertown Primary Care practices have 100% of their patients ages 50-80 have a documented conversation regarding Colon Cancer Screening by June 30, 2016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Team Members</a:t>
            </a:r>
            <a:endParaRPr lang="en-US" dirty="0"/>
          </a:p>
        </p:txBody>
      </p:sp>
      <p:pic>
        <p:nvPicPr>
          <p:cNvPr id="16" name="Picture 3" descr="C:\Users\sdefranc\AppData\Local\Microsoft\Windows\Temporary Internet Files\Content.Outlook\7BUI32KG\FullSizeRend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72" y="5190426"/>
            <a:ext cx="2094527" cy="163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Content Placeholder 3" descr="C:\Users\sdefranc\AppData\Local\Microsoft\Windows\Temporary Internet Files\Content.Outlook\7BUI32KG\IMG_0102 (2).JPG"/>
          <p:cNvPicPr>
            <a:picLocks noGrp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9" t="16302"/>
          <a:stretch/>
        </p:blipFill>
        <p:spPr bwMode="auto">
          <a:xfrm>
            <a:off x="2438400" y="1542288"/>
            <a:ext cx="3200399" cy="2690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Picture 4" descr="20151128_194554-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72" y="3178531"/>
            <a:ext cx="1561127" cy="2079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9" descr="C:\Users\sdefranc\AppData\Local\Microsoft\Windows\Temporary Internet Files\Content.Outlook\7BUI32KG\20160301_133626_resize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199763"/>
            <a:ext cx="1371599" cy="1990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 descr="C:\Users\sdefranc\AppData\Local\Microsoft\Windows\Temporary Internet Files\Content.Outlook\7BUI32KG\20160301_133451-1_resized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507487"/>
            <a:ext cx="1295400" cy="1692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7" descr="C:\Users\sdefranc\AppData\Local\Microsoft\Windows\Temporary Internet Files\Content.Outlook\7BUI32KG\20160301_150222-1_resized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507487"/>
            <a:ext cx="1981200" cy="246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C:\Users\sdefranc\AppData\Local\Microsoft\Windows\Temporary Internet Files\Content.Outlook\7BUI32KG\20160301_134712-1_resized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637" y="3054941"/>
            <a:ext cx="190018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0" descr="20160301_13523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6" y="4648200"/>
            <a:ext cx="2565654" cy="217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13" descr="C:\Users\sdefranc\AppData\Local\Microsoft\Windows\Temporary Internet Files\Content.Outlook\7BUI32KG\20160301_112422-1_resized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599" y="1507487"/>
            <a:ext cx="1464175" cy="1925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sdefranc\AppData\Local\Microsoft\Windows\Temporary Internet Files\Content.Outlook\WGT6Q8ZA\IMG_6859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72" y="1486401"/>
            <a:ext cx="1408728" cy="1671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defranc\AppData\Local\Microsoft\Windows\Temporary Internet Files\Content.Outlook\WGT6Q8ZA\IMG9555451-1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839" y="3111116"/>
            <a:ext cx="1361361" cy="15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0" descr="20160301_135104-1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817" y="4518945"/>
            <a:ext cx="2850373" cy="2303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6" descr="C:\Users\sdefranc\AppData\Local\Microsoft\Windows\Temporary Internet Files\Content.Outlook\7BUI32KG\20160301_134728-1_resized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3111118"/>
            <a:ext cx="1291981" cy="2079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2" descr="C:\Users\sdefranc\AppData\Local\Microsoft\Windows\Temporary Internet Files\Content.Outlook\7BUI32KG\20160301_133523_resized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651" y="1507487"/>
            <a:ext cx="1359748" cy="1603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defranc\AppData\Local\Microsoft\Windows\Temporary Internet Files\Content.Outlook\WGT6Q8ZA\20160225_151530-1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144551"/>
            <a:ext cx="1464175" cy="137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1" descr="C:\Users\sdefranc\AppData\Local\Microsoft\Windows\Temporary Internet Files\Content.Outlook\7BUI32KG\20160301_133556_resized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6433" y="4788026"/>
            <a:ext cx="1724323" cy="203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4" descr="C:\Users\sdefranc\AppData\Local\Microsoft\Windows\Temporary Internet Files\Content.Outlook\7BUI32KG\20160301_112114-1_resized.jp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053" y="4648200"/>
            <a:ext cx="1885667" cy="223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sdefranc\AppData\Local\Microsoft\Windows\Temporary Internet Files\Content.Outlook\WGT6Q8ZA\20160302_132558-1-1 (2)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198" y="3288278"/>
            <a:ext cx="1338031" cy="1359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371600"/>
          </a:xfrm>
        </p:spPr>
        <p:txBody>
          <a:bodyPr/>
          <a:lstStyle/>
          <a:p>
            <a:r>
              <a:rPr lang="en-US" dirty="0" smtClean="0"/>
              <a:t>The Mount Auburn Medical Associates Providers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1127461"/>
              </p:ext>
            </p:extLst>
          </p:nvPr>
        </p:nvGraphicFramePr>
        <p:xfrm>
          <a:off x="685800" y="1600200"/>
          <a:ext cx="77724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4602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</a:t>
            </a:r>
            <a:r>
              <a:rPr lang="en-US" dirty="0"/>
              <a:t>W</a:t>
            </a:r>
            <a:r>
              <a:rPr lang="en-US" dirty="0" smtClean="0"/>
              <a:t>e Have Learned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5029200"/>
          </a:xfrm>
        </p:spPr>
        <p:txBody>
          <a:bodyPr/>
          <a:lstStyle/>
          <a:p>
            <a:r>
              <a:rPr lang="en-US" sz="2800" dirty="0" smtClean="0"/>
              <a:t>Colorectal </a:t>
            </a:r>
            <a:r>
              <a:rPr lang="en-US" sz="2800" dirty="0"/>
              <a:t>cancer is the second leading </a:t>
            </a:r>
            <a:r>
              <a:rPr lang="en-US" sz="2800" dirty="0" smtClean="0"/>
              <a:t>cancer killer — but </a:t>
            </a:r>
            <a:r>
              <a:rPr lang="en-US" sz="2800" dirty="0"/>
              <a:t>it doesn’t have to </a:t>
            </a:r>
            <a:r>
              <a:rPr lang="en-US" sz="2800" dirty="0" smtClean="0"/>
              <a:t>be </a:t>
            </a:r>
          </a:p>
          <a:p>
            <a:endParaRPr lang="en-US" sz="2800" dirty="0" smtClean="0"/>
          </a:p>
          <a:p>
            <a:r>
              <a:rPr lang="en-US" sz="3000" b="1" dirty="0" smtClean="0"/>
              <a:t>Colorectal Cancer Screenings Saves Lives</a:t>
            </a:r>
          </a:p>
          <a:p>
            <a:endParaRPr lang="en-US" sz="1600" dirty="0" smtClean="0"/>
          </a:p>
          <a:p>
            <a:r>
              <a:rPr lang="en-US" sz="2800" dirty="0" smtClean="0"/>
              <a:t>Knowing </a:t>
            </a:r>
            <a:r>
              <a:rPr lang="en-US" sz="2800" b="1" dirty="0" smtClean="0"/>
              <a:t>WHO</a:t>
            </a:r>
            <a:r>
              <a:rPr lang="en-US" sz="2800" dirty="0" smtClean="0"/>
              <a:t> your patients are </a:t>
            </a:r>
          </a:p>
          <a:p>
            <a:r>
              <a:rPr lang="en-US" sz="2800" dirty="0"/>
              <a:t>K</a:t>
            </a:r>
            <a:r>
              <a:rPr lang="en-US" sz="2800" dirty="0" smtClean="0"/>
              <a:t>nowing </a:t>
            </a:r>
            <a:r>
              <a:rPr lang="en-US" sz="2800" b="1" dirty="0" smtClean="0"/>
              <a:t>WHERE</a:t>
            </a:r>
            <a:r>
              <a:rPr lang="en-US" sz="2800" dirty="0" smtClean="0"/>
              <a:t> your patients are at is the key to empowering your team to know </a:t>
            </a:r>
            <a:r>
              <a:rPr lang="en-US" sz="2800" b="1" dirty="0" smtClean="0"/>
              <a:t>HOW and WHEN </a:t>
            </a:r>
            <a:r>
              <a:rPr lang="en-US" sz="2800" dirty="0" smtClean="0"/>
              <a:t>to approach your patient for </a:t>
            </a:r>
            <a:r>
              <a:rPr lang="en-US" sz="2800" b="1" dirty="0" smtClean="0"/>
              <a:t>engagement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78155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 template Mount Auburn Office Practice Improvement Projec">
  <a:themeElements>
    <a:clrScheme name="Blank Presentatio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E2CA"/>
      </a:accent5>
      <a:accent6>
        <a:srgbClr val="E70000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E70000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Mount Auburn Office Practice Improvement Projec</Template>
  <TotalTime>452</TotalTime>
  <Words>154</Words>
  <Application>Microsoft Office PowerPoint</Application>
  <PresentationFormat>On-screen Show (4:3)</PresentationFormat>
  <Paragraphs>18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Monotype Sorts</vt:lpstr>
      <vt:lpstr>Times New Roman</vt:lpstr>
      <vt:lpstr>Wingdings</vt:lpstr>
      <vt:lpstr>powerpoint template Mount Auburn Office Practice Improvement Projec</vt:lpstr>
      <vt:lpstr>Mount Auburn Medical Associates Patient Safety Improvement Project – Spreading Improvement</vt:lpstr>
      <vt:lpstr>Aim Statement</vt:lpstr>
      <vt:lpstr>Team Members</vt:lpstr>
      <vt:lpstr>The Mount Auburn Medical Associates Providers </vt:lpstr>
      <vt:lpstr>What We Have Learned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Biocchi</dc:creator>
  <cp:lastModifiedBy>Elizabeth Capstick</cp:lastModifiedBy>
  <cp:revision>58</cp:revision>
  <cp:lastPrinted>2016-03-02T16:13:44Z</cp:lastPrinted>
  <dcterms:created xsi:type="dcterms:W3CDTF">2016-02-16T16:48:05Z</dcterms:created>
  <dcterms:modified xsi:type="dcterms:W3CDTF">2016-03-03T14:15:36Z</dcterms:modified>
</cp:coreProperties>
</file>